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8" name="Shape 11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>
            <p:ph type="title"/>
          </p:nvPr>
        </p:nvSpPr>
        <p:spPr>
          <a:xfrm>
            <a:off x="4490342" y="1749082"/>
            <a:ext cx="8510993" cy="1535367"/>
          </a:xfrm>
          <a:prstGeom prst="rect">
            <a:avLst/>
          </a:prstGeom>
        </p:spPr>
        <p:txBody>
          <a:bodyPr anchor="b"/>
          <a:lstStyle>
            <a:lvl1pPr algn="r"/>
          </a:lstStyle>
          <a:p>
            <a:pPr/>
            <a:r>
              <a:t>Title Text</a:t>
            </a:r>
          </a:p>
        </p:txBody>
      </p:sp>
      <p:sp>
        <p:nvSpPr>
          <p:cNvPr id="13" name="Shape 13"/>
          <p:cNvSpPr/>
          <p:nvPr>
            <p:ph type="body" sz="quarter" idx="1"/>
          </p:nvPr>
        </p:nvSpPr>
        <p:spPr>
          <a:xfrm>
            <a:off x="4730065" y="4947577"/>
            <a:ext cx="8271270" cy="1535366"/>
          </a:xfrm>
          <a:prstGeom prst="rect">
            <a:avLst/>
          </a:prstGeom>
        </p:spPr>
        <p:txBody>
          <a:bodyPr anchor="t"/>
          <a:lstStyle>
            <a:lvl1pPr marL="0" indent="0" algn="r">
              <a:spcBef>
                <a:spcPts val="0"/>
              </a:spcBef>
              <a:buSzTx/>
              <a:buNone/>
              <a:defRPr sz="3200">
                <a:solidFill>
                  <a:srgbClr val="26E9FF"/>
                </a:solidFill>
              </a:defRPr>
            </a:lvl1pPr>
            <a:lvl2pPr marL="0" indent="228600" algn="r">
              <a:spcBef>
                <a:spcPts val="0"/>
              </a:spcBef>
              <a:buSzTx/>
              <a:buNone/>
              <a:defRPr sz="3200">
                <a:solidFill>
                  <a:srgbClr val="26E9FF"/>
                </a:solidFill>
              </a:defRPr>
            </a:lvl2pPr>
            <a:lvl3pPr marL="0" indent="457200" algn="r">
              <a:spcBef>
                <a:spcPts val="0"/>
              </a:spcBef>
              <a:buSzTx/>
              <a:buNone/>
              <a:defRPr sz="3200">
                <a:solidFill>
                  <a:srgbClr val="26E9FF"/>
                </a:solidFill>
              </a:defRPr>
            </a:lvl3pPr>
            <a:lvl4pPr marL="0" indent="685800" algn="r">
              <a:spcBef>
                <a:spcPts val="0"/>
              </a:spcBef>
              <a:buSzTx/>
              <a:buNone/>
              <a:defRPr sz="3200">
                <a:solidFill>
                  <a:srgbClr val="26E9FF"/>
                </a:solidFill>
              </a:defRPr>
            </a:lvl4pPr>
            <a:lvl5pPr marL="0" indent="914400" algn="r">
              <a:spcBef>
                <a:spcPts val="0"/>
              </a:spcBef>
              <a:buSzTx/>
              <a:buNone/>
              <a:defRPr sz="3200">
                <a:solidFill>
                  <a:srgbClr val="26E9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hape 1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>
                <a:solidFill>
                  <a:srgbClr val="26E9FF"/>
                </a:solidFill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5" name="Shape 95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>
                <a:solidFill>
                  <a:srgbClr val="26E9FF"/>
                </a:solidFill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6" name="Shape 9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hape 10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pic" idx="13"/>
          </p:nvPr>
        </p:nvSpPr>
        <p:spPr>
          <a:xfrm>
            <a:off x="1612900" y="19177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2" name="Shape 22"/>
          <p:cNvSpPr/>
          <p:nvPr>
            <p:ph type="title"/>
          </p:nvPr>
        </p:nvSpPr>
        <p:spPr>
          <a:xfrm>
            <a:off x="1270000" y="4699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3" name="Shape 23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26E9FF"/>
                </a:solidFill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3200">
                <a:solidFill>
                  <a:srgbClr val="26E9FF"/>
                </a:solidFill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3200">
                <a:solidFill>
                  <a:srgbClr val="26E9FF"/>
                </a:solidFill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3200">
                <a:solidFill>
                  <a:srgbClr val="26E9FF"/>
                </a:solidFill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3200">
                <a:solidFill>
                  <a:srgbClr val="26E9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hape 24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Shape 3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>
            <p:ph type="pic" sz="half" idx="13"/>
          </p:nvPr>
        </p:nvSpPr>
        <p:spPr>
          <a:xfrm>
            <a:off x="7104556" y="2314081"/>
            <a:ext cx="4202586" cy="64839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0" name="Shape 40"/>
          <p:cNvSpPr/>
          <p:nvPr>
            <p:ph type="title"/>
          </p:nvPr>
        </p:nvSpPr>
        <p:spPr>
          <a:xfrm>
            <a:off x="800818" y="558800"/>
            <a:ext cx="11403163" cy="1785740"/>
          </a:xfrm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1" name="Shape 41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26E9FF"/>
                </a:solidFill>
              </a:defRPr>
            </a:lvl1pPr>
            <a:lvl2pPr marL="0" indent="228600" algn="ctr">
              <a:spcBef>
                <a:spcPts val="0"/>
              </a:spcBef>
              <a:buSzTx/>
              <a:buNone/>
              <a:defRPr sz="3200">
                <a:solidFill>
                  <a:srgbClr val="26E9FF"/>
                </a:solidFill>
              </a:defRPr>
            </a:lvl2pPr>
            <a:lvl3pPr marL="0" indent="457200" algn="ctr">
              <a:spcBef>
                <a:spcPts val="0"/>
              </a:spcBef>
              <a:buSzTx/>
              <a:buNone/>
              <a:defRPr sz="3200">
                <a:solidFill>
                  <a:srgbClr val="26E9FF"/>
                </a:solidFill>
              </a:defRPr>
            </a:lvl3pPr>
            <a:lvl4pPr marL="0" indent="685800" algn="ctr">
              <a:spcBef>
                <a:spcPts val="0"/>
              </a:spcBef>
              <a:buSzTx/>
              <a:buNone/>
              <a:defRPr sz="3200">
                <a:solidFill>
                  <a:srgbClr val="26E9FF"/>
                </a:solidFill>
              </a:defRPr>
            </a:lvl4pPr>
            <a:lvl5pPr marL="0" indent="914400" algn="ctr">
              <a:spcBef>
                <a:spcPts val="0"/>
              </a:spcBef>
              <a:buSzTx/>
              <a:buNone/>
              <a:defRPr sz="3200">
                <a:solidFill>
                  <a:srgbClr val="26E9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hape 4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0" name="Shape 5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hape 5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6E9FF"/>
                </a:solidFill>
              </a:defRPr>
            </a:lvl1pPr>
            <a:lvl2pPr>
              <a:defRPr>
                <a:solidFill>
                  <a:srgbClr val="26E9FF"/>
                </a:solidFill>
              </a:defRPr>
            </a:lvl2pPr>
            <a:lvl3pPr>
              <a:defRPr>
                <a:solidFill>
                  <a:srgbClr val="26E9FF"/>
                </a:solidFill>
              </a:defRPr>
            </a:lvl3pPr>
            <a:lvl4pPr>
              <a:defRPr>
                <a:solidFill>
                  <a:srgbClr val="26E9FF"/>
                </a:solidFill>
              </a:defRPr>
            </a:lvl4pPr>
            <a:lvl5pPr>
              <a:defRPr>
                <a:solidFill>
                  <a:srgbClr val="26E9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hape 5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7" name="Shape 6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" name="Shape 68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>
                <a:solidFill>
                  <a:srgbClr val="26E9FF"/>
                </a:solidFill>
              </a:defRPr>
            </a:lvl1pPr>
            <a:lvl2pPr marL="685800" indent="-342900">
              <a:spcBef>
                <a:spcPts val="3200"/>
              </a:spcBef>
              <a:defRPr sz="2800">
                <a:solidFill>
                  <a:srgbClr val="26E9FF"/>
                </a:solidFill>
              </a:defRPr>
            </a:lvl2pPr>
            <a:lvl3pPr marL="1028700" indent="-342900">
              <a:spcBef>
                <a:spcPts val="3200"/>
              </a:spcBef>
              <a:defRPr sz="2800">
                <a:solidFill>
                  <a:srgbClr val="26E9FF"/>
                </a:solidFill>
              </a:defRPr>
            </a:lvl3pPr>
            <a:lvl4pPr marL="1371600" indent="-342900">
              <a:spcBef>
                <a:spcPts val="3200"/>
              </a:spcBef>
              <a:defRPr sz="2800">
                <a:solidFill>
                  <a:srgbClr val="26E9FF"/>
                </a:solidFill>
              </a:defRPr>
            </a:lvl4pPr>
            <a:lvl5pPr marL="1714500" indent="-342900">
              <a:spcBef>
                <a:spcPts val="3200"/>
              </a:spcBef>
              <a:defRPr sz="2800">
                <a:solidFill>
                  <a:srgbClr val="26E9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" name="Shape 6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6E9FF"/>
                </a:solidFill>
              </a:defRPr>
            </a:lvl1pPr>
            <a:lvl2pPr>
              <a:defRPr>
                <a:solidFill>
                  <a:srgbClr val="26E9FF"/>
                </a:solidFill>
              </a:defRPr>
            </a:lvl2pPr>
            <a:lvl3pPr>
              <a:defRPr>
                <a:solidFill>
                  <a:srgbClr val="26E9FF"/>
                </a:solidFill>
              </a:defRPr>
            </a:lvl3pPr>
            <a:lvl4pPr>
              <a:defRPr>
                <a:solidFill>
                  <a:srgbClr val="26E9FF"/>
                </a:solidFill>
              </a:defRPr>
            </a:lvl4pPr>
            <a:lvl5pPr>
              <a:defRPr>
                <a:solidFill>
                  <a:srgbClr val="26E9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7" name="Shape 7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7" name="Shape 8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0" y="-44450"/>
            <a:ext cx="13004800" cy="9842500"/>
          </a:xfrm>
          <a:prstGeom prst="rect">
            <a:avLst/>
          </a:prstGeom>
          <a:solidFill>
            <a:srgbClr val="000000">
              <a:alpha val="3768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3" name="Shape 3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hape 4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5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B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B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B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B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B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B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B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B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B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hyperlink" Target="http://flashx.io/" TargetMode="External"/><Relationship Id="rId4" Type="http://schemas.openxmlformats.org/officeDocument/2006/relationships/image" Target="../media/image5.png"/><Relationship Id="rId5" Type="http://schemas.openxmlformats.org/officeDocument/2006/relationships/hyperlink" Target="https://github.com/jovo/MGC" TargetMode="External"/><Relationship Id="rId6" Type="http://schemas.openxmlformats.org/officeDocument/2006/relationships/image" Target="../media/image6.png"/><Relationship Id="rId7" Type="http://schemas.openxmlformats.org/officeDocument/2006/relationships/hyperlink" Target="https://github.com/jhu-graphstat/LLG" TargetMode="External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hyperlink" Target="http://m2g.io" TargetMode="External"/><Relationship Id="rId11" Type="http://schemas.openxmlformats.org/officeDocument/2006/relationships/hyperlink" Target="https://github.com/neurodata/ndreg" TargetMode="External"/><Relationship Id="rId12" Type="http://schemas.openxmlformats.org/officeDocument/2006/relationships/image" Target="../media/image9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FigReal3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6969159" y="1448593"/>
            <a:ext cx="2634494" cy="2195412"/>
          </a:xfrm>
          <a:prstGeom prst="rect">
            <a:avLst/>
          </a:prstGeom>
        </p:spPr>
      </p:pic>
      <p:sp>
        <p:nvSpPr>
          <p:cNvPr id="121" name="Shape 121"/>
          <p:cNvSpPr/>
          <p:nvPr>
            <p:ph type="title"/>
          </p:nvPr>
        </p:nvSpPr>
        <p:spPr>
          <a:xfrm>
            <a:off x="1931689" y="114300"/>
            <a:ext cx="11065422" cy="1384859"/>
          </a:xfrm>
          <a:prstGeom prst="rect">
            <a:avLst/>
          </a:prstGeom>
        </p:spPr>
        <p:txBody>
          <a:bodyPr/>
          <a:lstStyle>
            <a:lvl1pPr>
              <a:defRPr sz="3100"/>
            </a:lvl1pPr>
          </a:lstStyle>
          <a:p>
            <a:pPr/>
            <a:r>
              <a:t>JHU SIMPLEX: Enabling Terascale Neuroscience for Everyone</a:t>
            </a:r>
          </a:p>
        </p:txBody>
      </p:sp>
      <p:sp>
        <p:nvSpPr>
          <p:cNvPr id="122" name="Shape 122"/>
          <p:cNvSpPr/>
          <p:nvPr>
            <p:ph type="body" sz="quarter" idx="1"/>
          </p:nvPr>
        </p:nvSpPr>
        <p:spPr>
          <a:xfrm>
            <a:off x="-1" y="1446526"/>
            <a:ext cx="3167494" cy="2199648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sz="1900">
                <a:solidFill>
                  <a:srgbClr val="FFFB00"/>
                </a:solidFill>
              </a:defRPr>
            </a:pPr>
            <a:r>
              <a:t>(1) FlashX for Data Science</a:t>
            </a:r>
          </a:p>
          <a:p>
            <a:pPr>
              <a:spcBef>
                <a:spcPts val="0"/>
              </a:spcBef>
              <a:defRPr sz="1200"/>
            </a:pPr>
            <a:r>
              <a:t>Added a variety of generalized matrix operations to FlashX</a:t>
            </a:r>
          </a:p>
          <a:p>
            <a:pPr>
              <a:spcBef>
                <a:spcPts val="0"/>
              </a:spcBef>
              <a:defRPr sz="1200"/>
            </a:pPr>
            <a:r>
              <a:t>This enables many basic data science routines to be written in native R code but scale to arbitrarily big data on a single machine</a:t>
            </a:r>
          </a:p>
          <a:p>
            <a:pPr marL="0" indent="0">
              <a:spcBef>
                <a:spcPts val="0"/>
              </a:spcBef>
              <a:buSzTx/>
              <a:buNone/>
              <a:defRPr sz="1200"/>
            </a:pPr>
          </a:p>
          <a:p>
            <a:pPr marL="0" indent="0">
              <a:spcBef>
                <a:spcPts val="0"/>
              </a:spcBef>
              <a:buSzTx/>
              <a:buNone/>
              <a:defRPr sz="1200"/>
            </a:pPr>
            <a:r>
              <a:rPr u="sng">
                <a:hlinkClick r:id="rId3" invalidUrl="" action="" tgtFrame="" tooltip="" history="1" highlightClick="0" endSnd="0"/>
              </a:rPr>
              <a:t>http://flashx.io/</a:t>
            </a:r>
          </a:p>
        </p:txBody>
      </p:sp>
      <p:pic>
        <p:nvPicPr>
          <p:cNvPr id="123" name="ocp_main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5257" y="114300"/>
            <a:ext cx="1832229" cy="1384859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Shape 124"/>
          <p:cNvSpPr/>
          <p:nvPr/>
        </p:nvSpPr>
        <p:spPr>
          <a:xfrm>
            <a:off x="9804400" y="1448643"/>
            <a:ext cx="3167493" cy="21954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spcBef>
                <a:spcPts val="3200"/>
              </a:spcBef>
              <a:defRPr sz="1900">
                <a:solidFill>
                  <a:srgbClr val="FFFB00"/>
                </a:solidFill>
              </a:defRPr>
            </a:pPr>
            <a:r>
              <a:t>(2) MGC 2-Sample Testing</a:t>
            </a:r>
          </a:p>
          <a:p>
            <a:pPr marL="342900" indent="-342900" algn="l">
              <a:buSzPct val="75000"/>
              <a:buChar char="•"/>
              <a:defRPr sz="1200">
                <a:solidFill>
                  <a:srgbClr val="26E9FF"/>
                </a:solidFill>
              </a:defRPr>
            </a:pPr>
            <a:r>
              <a:t>Extended previous 2-sample testing (dcorr) by sparsifying graphs</a:t>
            </a:r>
          </a:p>
          <a:p>
            <a:pPr marL="342900" indent="-342900" algn="l">
              <a:buSzPct val="75000"/>
              <a:buChar char="•"/>
              <a:defRPr sz="1200">
                <a:solidFill>
                  <a:srgbClr val="26E9FF"/>
                </a:solidFill>
              </a:defRPr>
            </a:pPr>
            <a:r>
              <a:t>We now have theory and methods (in MATLAB and R) that statistically dominates the previous best method</a:t>
            </a:r>
          </a:p>
          <a:p>
            <a:pPr marL="342900" indent="-342900" algn="l">
              <a:buSzPct val="75000"/>
              <a:buChar char="•"/>
              <a:defRPr sz="1200">
                <a:solidFill>
                  <a:srgbClr val="26E9FF"/>
                </a:solidFill>
              </a:defRPr>
            </a:pPr>
            <a:r>
              <a:t>Use in several novel neuroscience applications to discover the scales of dependency</a:t>
            </a:r>
          </a:p>
          <a:p>
            <a:pPr algn="l">
              <a:defRPr sz="1200">
                <a:solidFill>
                  <a:srgbClr val="26E9FF"/>
                </a:solidFill>
              </a:defRPr>
            </a:pPr>
          </a:p>
          <a:p>
            <a:pPr algn="l">
              <a:defRPr sz="1200">
                <a:solidFill>
                  <a:srgbClr val="26E9FF"/>
                </a:solidFill>
              </a:defRPr>
            </a:pPr>
            <a:r>
              <a:rPr u="sng">
                <a:hlinkClick r:id="rId5" invalidUrl="" action="" tgtFrame="" tooltip="" history="1" highlightClick="0" endSnd="0"/>
              </a:rPr>
              <a:t>https://github.com/jovo/MGC</a:t>
            </a:r>
          </a:p>
        </p:txBody>
      </p:sp>
      <p:pic>
        <p:nvPicPr>
          <p:cNvPr id="125" name="Screen Shot 2016-07-28 at 10.01.23 AM.png"/>
          <p:cNvPicPr>
            <a:picLocks noChangeAspect="1"/>
          </p:cNvPicPr>
          <p:nvPr/>
        </p:nvPicPr>
        <p:blipFill>
          <a:blip r:embed="rId6">
            <a:extLst/>
          </a:blip>
          <a:srcRect l="2884" t="0" r="2884" b="0"/>
          <a:stretch>
            <a:fillRect/>
          </a:stretch>
        </p:blipFill>
        <p:spPr>
          <a:xfrm>
            <a:off x="524354" y="3928750"/>
            <a:ext cx="2704391" cy="2876617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Shape 126"/>
          <p:cNvSpPr/>
          <p:nvPr/>
        </p:nvSpPr>
        <p:spPr>
          <a:xfrm>
            <a:off x="279400" y="6866900"/>
            <a:ext cx="4005561" cy="21954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spcBef>
                <a:spcPts val="3200"/>
              </a:spcBef>
              <a:defRPr sz="1900">
                <a:solidFill>
                  <a:srgbClr val="FFFB00"/>
                </a:solidFill>
              </a:defRPr>
            </a:pPr>
            <a:r>
              <a:t>(3) Law of Large Graphs</a:t>
            </a:r>
          </a:p>
          <a:p>
            <a:pPr marL="342900" indent="-342900" algn="l">
              <a:buSzPct val="75000"/>
              <a:buChar char="•"/>
              <a:defRPr sz="1200">
                <a:solidFill>
                  <a:srgbClr val="26E9FF"/>
                </a:solidFill>
              </a:defRPr>
            </a:pPr>
            <a:r>
              <a:t>Proved spectral regularization is more efficient than naive estimate of of average graph</a:t>
            </a:r>
          </a:p>
          <a:p>
            <a:pPr marL="342900" indent="-342900" algn="l">
              <a:buSzPct val="75000"/>
              <a:buChar char="•"/>
              <a:defRPr sz="1200">
                <a:solidFill>
                  <a:srgbClr val="26E9FF"/>
                </a:solidFill>
              </a:defRPr>
            </a:pPr>
            <a:r>
              <a:t>Proved robust variant is even more efficient in the presence of outliers</a:t>
            </a:r>
          </a:p>
          <a:p>
            <a:pPr marL="342900" indent="-342900" algn="l">
              <a:buSzPct val="75000"/>
              <a:buChar char="•"/>
              <a:defRPr sz="1200">
                <a:solidFill>
                  <a:srgbClr val="26E9FF"/>
                </a:solidFill>
              </a:defRPr>
            </a:pPr>
            <a:r>
              <a:t>Demonstrated on real data to discover false positives and negatives in previous estimates of mean connectome</a:t>
            </a:r>
          </a:p>
          <a:p>
            <a:pPr algn="l">
              <a:defRPr sz="1200">
                <a:solidFill>
                  <a:srgbClr val="26E9FF"/>
                </a:solidFill>
              </a:defRPr>
            </a:pPr>
          </a:p>
          <a:p>
            <a:pPr algn="l">
              <a:defRPr sz="1200">
                <a:solidFill>
                  <a:srgbClr val="26E9FF"/>
                </a:solidFill>
              </a:defRPr>
            </a:pPr>
            <a:r>
              <a:rPr u="sng">
                <a:hlinkClick r:id="rId7" invalidUrl="" action="" tgtFrame="" tooltip="" history="1" highlightClick="0" endSnd="0"/>
              </a:rPr>
              <a:t>https://github.com/jhu-graphstat/LLG</a:t>
            </a:r>
          </a:p>
        </p:txBody>
      </p:sp>
      <p:pic>
        <p:nvPicPr>
          <p:cNvPr id="127" name="CLARITY_viz.png"/>
          <p:cNvPicPr>
            <a:picLocks noChangeAspect="1"/>
          </p:cNvPicPr>
          <p:nvPr/>
        </p:nvPicPr>
        <p:blipFill>
          <a:blip r:embed="rId8">
            <a:extLst/>
          </a:blip>
          <a:srcRect l="0" t="801" r="0" b="801"/>
          <a:stretch>
            <a:fillRect/>
          </a:stretch>
        </p:blipFill>
        <p:spPr>
          <a:xfrm>
            <a:off x="9494242" y="3928750"/>
            <a:ext cx="2440771" cy="28766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8" name="knn_vectorgraph_class_errorbars.png"/>
          <p:cNvPicPr>
            <a:picLocks noChangeAspect="1"/>
          </p:cNvPicPr>
          <p:nvPr/>
        </p:nvPicPr>
        <p:blipFill>
          <a:blip r:embed="rId9">
            <a:extLst/>
          </a:blip>
          <a:srcRect l="0" t="0" r="0" b="0"/>
          <a:stretch>
            <a:fillRect/>
          </a:stretch>
        </p:blipFill>
        <p:spPr>
          <a:xfrm>
            <a:off x="4048141" y="3928750"/>
            <a:ext cx="4913698" cy="2876690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Shape 129"/>
          <p:cNvSpPr/>
          <p:nvPr/>
        </p:nvSpPr>
        <p:spPr>
          <a:xfrm>
            <a:off x="4326838" y="6866900"/>
            <a:ext cx="4356317" cy="21954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spcBef>
                <a:spcPts val="3200"/>
              </a:spcBef>
              <a:defRPr sz="1900">
                <a:solidFill>
                  <a:srgbClr val="FFFB00"/>
                </a:solidFill>
              </a:defRPr>
            </a:pPr>
            <a:r>
              <a:t>(4) MR Batch Effect</a:t>
            </a:r>
          </a:p>
          <a:p>
            <a:pPr marL="342900" indent="-342900" algn="l">
              <a:buSzPct val="75000"/>
              <a:buChar char="•"/>
              <a:defRPr sz="1200">
                <a:solidFill>
                  <a:srgbClr val="26E9FF"/>
                </a:solidFill>
              </a:defRPr>
            </a:pPr>
            <a:r>
              <a:t>Using data data and pipeline from GRAPHS, discovered the existence of batch effects</a:t>
            </a:r>
          </a:p>
          <a:p>
            <a:pPr marL="342900" indent="-342900" algn="l">
              <a:buSzPct val="75000"/>
              <a:buChar char="•"/>
              <a:defRPr sz="1200">
                <a:solidFill>
                  <a:srgbClr val="26E9FF"/>
                </a:solidFill>
              </a:defRPr>
            </a:pPr>
            <a:r>
              <a:t>Simple linear approaches to removing batch effects failed</a:t>
            </a:r>
          </a:p>
          <a:p>
            <a:pPr marL="342900" indent="-342900" algn="l">
              <a:buSzPct val="75000"/>
              <a:buChar char="•"/>
              <a:defRPr sz="1200">
                <a:solidFill>
                  <a:srgbClr val="26E9FF"/>
                </a:solidFill>
              </a:defRPr>
            </a:pPr>
            <a:r>
              <a:t>Extending now to nonlinear models</a:t>
            </a:r>
          </a:p>
          <a:p>
            <a:pPr algn="l">
              <a:defRPr sz="1200">
                <a:solidFill>
                  <a:srgbClr val="26E9FF"/>
                </a:solidFill>
              </a:defRPr>
            </a:pPr>
          </a:p>
          <a:p>
            <a:pPr algn="l">
              <a:defRPr sz="1200">
                <a:solidFill>
                  <a:srgbClr val="26E9FF"/>
                </a:solidFill>
              </a:defRPr>
            </a:pPr>
            <a:r>
              <a:rPr u="sng">
                <a:hlinkClick r:id="rId10" invalidUrl="" action="" tgtFrame="" tooltip="" history="1" highlightClick="0" endSnd="0"/>
              </a:rPr>
              <a:t>http://m2g.io</a:t>
            </a:r>
          </a:p>
        </p:txBody>
      </p:sp>
      <p:sp>
        <p:nvSpPr>
          <p:cNvPr id="130" name="Shape 130"/>
          <p:cNvSpPr/>
          <p:nvPr/>
        </p:nvSpPr>
        <p:spPr>
          <a:xfrm>
            <a:off x="9159329" y="6866900"/>
            <a:ext cx="3370411" cy="21954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spcBef>
                <a:spcPts val="3200"/>
              </a:spcBef>
              <a:defRPr sz="1900">
                <a:solidFill>
                  <a:srgbClr val="FFFB00"/>
                </a:solidFill>
              </a:defRPr>
            </a:pPr>
            <a:r>
              <a:t>(5) CLARITY</a:t>
            </a:r>
          </a:p>
          <a:p>
            <a:pPr marL="342900" indent="-342900" algn="l">
              <a:buSzPct val="75000"/>
              <a:buChar char="•"/>
              <a:defRPr sz="1200">
                <a:solidFill>
                  <a:srgbClr val="26E9FF"/>
                </a:solidFill>
              </a:defRPr>
            </a:pPr>
            <a:r>
              <a:t>Multimodal LDDMM for registering CLARITY to Atlas and other CLARITY brains</a:t>
            </a:r>
          </a:p>
          <a:p>
            <a:pPr marL="342900" indent="-342900" algn="l">
              <a:buSzPct val="75000"/>
              <a:buChar char="•"/>
              <a:defRPr sz="1200">
                <a:solidFill>
                  <a:srgbClr val="26E9FF"/>
                </a:solidFill>
              </a:defRPr>
            </a:pPr>
            <a:r>
              <a:t>Distributed ROI histogram Web-service</a:t>
            </a:r>
          </a:p>
          <a:p>
            <a:pPr marL="342900" indent="-342900" algn="l">
              <a:buSzPct val="75000"/>
              <a:buChar char="•"/>
              <a:defRPr sz="1200">
                <a:solidFill>
                  <a:srgbClr val="26E9FF"/>
                </a:solidFill>
              </a:defRPr>
            </a:pPr>
            <a:r>
              <a:t>Ingested 12 ~1TB CLARITY brains and registered them each to Allen Atlas</a:t>
            </a:r>
          </a:p>
          <a:p>
            <a:pPr algn="l">
              <a:defRPr sz="1200">
                <a:solidFill>
                  <a:srgbClr val="26E9FF"/>
                </a:solidFill>
              </a:defRPr>
            </a:pPr>
          </a:p>
          <a:p>
            <a:pPr algn="l">
              <a:defRPr sz="1200">
                <a:solidFill>
                  <a:srgbClr val="26E9FF"/>
                </a:solidFill>
              </a:defRPr>
            </a:pPr>
            <a:r>
              <a:rPr u="sng">
                <a:hlinkClick r:id="rId11" invalidUrl="" action="" tgtFrame="" tooltip="" history="1" highlightClick="0" endSnd="0"/>
              </a:rPr>
              <a:t>https://github.com/neurodata/ndreg</a:t>
            </a:r>
          </a:p>
        </p:txBody>
      </p:sp>
      <p:pic>
        <p:nvPicPr>
          <p:cNvPr id="131" name="FlashR.png"/>
          <p:cNvPicPr>
            <a:picLocks noChangeAspect="1"/>
          </p:cNvPicPr>
          <p:nvPr/>
        </p:nvPicPr>
        <p:blipFill>
          <a:blip r:embed="rId12">
            <a:extLst/>
          </a:blip>
          <a:stretch>
            <a:fillRect/>
          </a:stretch>
        </p:blipFill>
        <p:spPr>
          <a:xfrm>
            <a:off x="3293029" y="1448593"/>
            <a:ext cx="3550695" cy="2195514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Shape 132"/>
          <p:cNvSpPr/>
          <p:nvPr/>
        </p:nvSpPr>
        <p:spPr>
          <a:xfrm>
            <a:off x="1180940" y="9234891"/>
            <a:ext cx="11274442" cy="4515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426466">
              <a:defRPr sz="1825">
                <a:solidFill>
                  <a:srgbClr val="FFFB00"/>
                </a:solidFill>
              </a:defRPr>
            </a:lvl1pPr>
          </a:lstStyle>
          <a:p>
            <a:pPr/>
            <a:r>
              <a:t>In summary, we provide a suite of tools and techniques which extend the boundaries of scientific discovery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FlashX for Data Science</a:t>
            </a:r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09214" y="3570606"/>
            <a:ext cx="5333231" cy="3933714"/>
          </a:xfrm>
          <a:prstGeom prst="rect">
            <a:avLst/>
          </a:prstGeom>
        </p:spPr>
        <p:txBody>
          <a:bodyPr/>
          <a:lstStyle/>
          <a:p>
            <a:pPr marL="280034" indent="-280034" defTabSz="368045">
              <a:spcBef>
                <a:spcPts val="2600"/>
              </a:spcBef>
              <a:defRPr sz="2268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Semi-external memory</a:t>
            </a:r>
            <a:r>
              <a:t> model for graph traversal &amp; machine learning</a:t>
            </a:r>
          </a:p>
          <a:p>
            <a:pPr marL="280034" indent="-280034" defTabSz="368045">
              <a:spcBef>
                <a:spcPts val="2600"/>
              </a:spcBef>
              <a:defRPr sz="2268"/>
            </a:pPr>
            <a:r>
              <a:t>Store big data matrix on SSD, store necessary sufficient statistics in RAM, eliminate the communication bottleneck.</a:t>
            </a:r>
          </a:p>
          <a:p>
            <a:pPr marL="280034" indent="-280034" defTabSz="368045">
              <a:spcBef>
                <a:spcPts val="2600"/>
              </a:spcBef>
              <a:defRPr sz="2268"/>
            </a:pPr>
            <a:r>
              <a:t>1 big-memory node can running FlashX outperforms a 300 node cluster running MLlib</a:t>
            </a:r>
          </a:p>
        </p:txBody>
      </p:sp>
      <p:pic>
        <p:nvPicPr>
          <p:cNvPr id="136" name="Flash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40846" y="2134707"/>
            <a:ext cx="5734599" cy="3545894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Shape 137"/>
          <p:cNvSpPr/>
          <p:nvPr/>
        </p:nvSpPr>
        <p:spPr>
          <a:xfrm>
            <a:off x="6445007" y="5791133"/>
            <a:ext cx="6326277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800">
                <a:solidFill>
                  <a:srgbClr val="26E9FF"/>
                </a:solidFill>
              </a:defRPr>
            </a:pPr>
            <a:r>
              <a:t>For each experiment,  n=1B, p=32,</a:t>
            </a:r>
          </a:p>
          <a:p>
            <a:pPr algn="l">
              <a:defRPr sz="1800">
                <a:solidFill>
                  <a:srgbClr val="26E9FF"/>
                </a:solidFill>
              </a:defRPr>
            </a:pPr>
            <a:r>
              <a:t>summary computes: min, max, mean, L1 norm, L2 norm, nnz</a:t>
            </a:r>
          </a:p>
        </p:txBody>
      </p:sp>
      <p:graphicFrame>
        <p:nvGraphicFramePr>
          <p:cNvPr id="138" name="Table 138"/>
          <p:cNvGraphicFramePr/>
          <p:nvPr/>
        </p:nvGraphicFramePr>
        <p:xfrm>
          <a:off x="6867594" y="6562066"/>
          <a:ext cx="9215297" cy="2922073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1591388"/>
                <a:gridCol w="2304336"/>
                <a:gridCol w="1585377"/>
              </a:tblGrid>
              <a:tr h="487011">
                <a:tc>
                  <a:txBody>
                    <a:bodyPr/>
                    <a:lstStyle/>
                    <a:p>
                      <a:pPr defTabSz="914400">
                        <a:defRPr>
                          <a:sym typeface="Helvetica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sym typeface="Helvetica"/>
                        </a:rPr>
                        <a:t>Compuation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sym typeface="Helvetica"/>
                        </a:rPr>
                        <a:t>I/O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487011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sym typeface="Helvetica"/>
                        </a:rPr>
                        <a:t>Summary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t>n*p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t>n*p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487011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sym typeface="Helvetica"/>
                        </a:rPr>
                        <a:t>Correlation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t>n*p^2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t>n*p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487011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sym typeface="Helvetica"/>
                        </a:rPr>
                        <a:t>svd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t>n*p^2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t>n*p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487011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sym typeface="Helvetica"/>
                        </a:rPr>
                        <a:t>k-means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t>n*p*k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t>n*p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487011">
                <a:tc>
                  <a:txBody>
                    <a:bodyPr/>
                    <a:lstStyle/>
                    <a:p>
                      <a:pPr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sym typeface="Helvetica"/>
                        </a:rPr>
                        <a:t>gmm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t>n*p^2*k + p^3*k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t>n*p + n*k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31622">
              <a:defRPr sz="7280"/>
            </a:lvl1pPr>
          </a:lstStyle>
          <a:p>
            <a:pPr/>
            <a:r>
              <a:t>MGC for 2-Sample Testing</a:t>
            </a:r>
          </a:p>
        </p:txBody>
      </p:sp>
      <p:sp>
        <p:nvSpPr>
          <p:cNvPr id="141" name="Shape 141"/>
          <p:cNvSpPr/>
          <p:nvPr>
            <p:ph type="body" sz="half" idx="1"/>
          </p:nvPr>
        </p:nvSpPr>
        <p:spPr>
          <a:xfrm>
            <a:off x="938071" y="2690305"/>
            <a:ext cx="5376516" cy="6125590"/>
          </a:xfrm>
          <a:prstGeom prst="rect">
            <a:avLst/>
          </a:prstGeom>
        </p:spPr>
        <p:txBody>
          <a:bodyPr/>
          <a:lstStyle/>
          <a:p>
            <a:pPr marL="284479" indent="-284479" defTabSz="373887">
              <a:spcBef>
                <a:spcPts val="2600"/>
              </a:spcBef>
              <a:defRPr sz="2304"/>
            </a:pPr>
            <a:r>
              <a:t>2-sample testing is the first step in many data science problems</a:t>
            </a:r>
          </a:p>
          <a:p>
            <a:pPr marL="284479" indent="-284479" defTabSz="373887">
              <a:spcBef>
                <a:spcPts val="2600"/>
              </a:spcBef>
              <a:defRPr sz="2304"/>
            </a:pPr>
            <a:r>
              <a:t>Multiscale Generalized Correlation (MGC) is the first approach that works well in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high-dimensions, low sample size, arbitrary objects</a:t>
            </a:r>
            <a:r>
              <a:t> (shapes, graphs, time-series), and provides insight into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scales of dependency.</a:t>
            </a:r>
          </a:p>
          <a:p>
            <a:pPr marL="284479" indent="-284479" defTabSz="373887">
              <a:spcBef>
                <a:spcPts val="2600"/>
              </a:spcBef>
              <a:defRPr sz="2304"/>
            </a:pPr>
            <a:r>
              <a:t>Combined ideas from correlation testing and manifold learning</a:t>
            </a:r>
          </a:p>
          <a:p>
            <a:pPr marL="284479" indent="-284479" defTabSz="373887">
              <a:spcBef>
                <a:spcPts val="2600"/>
              </a:spcBef>
              <a:defRPr sz="2304"/>
            </a:pPr>
            <a:r>
              <a:t>First theory to prove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statistical dominance</a:t>
            </a:r>
            <a:r>
              <a:t>, meaning that we are always better than (or at least as good as) previous methods.</a:t>
            </a:r>
          </a:p>
        </p:txBody>
      </p:sp>
      <p:pic>
        <p:nvPicPr>
          <p:cNvPr id="142" name="FigReal3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7019973" y="2848148"/>
            <a:ext cx="5073918" cy="4228266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Shape 143"/>
          <p:cNvSpPr/>
          <p:nvPr/>
        </p:nvSpPr>
        <p:spPr>
          <a:xfrm>
            <a:off x="6982013" y="7209429"/>
            <a:ext cx="5474721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44500" indent="-444500" algn="l">
              <a:buSzPct val="75000"/>
              <a:buChar char="•"/>
              <a:defRPr sz="1600">
                <a:solidFill>
                  <a:srgbClr val="26E9FF"/>
                </a:solidFill>
              </a:defRPr>
            </a:pPr>
            <a:r>
              <a:t>Figure shows that groups of neighbors in graph space are locally dependent on creativity</a:t>
            </a:r>
          </a:p>
          <a:p>
            <a:pPr marL="444500" indent="-444500" algn="l">
              <a:buSzPct val="75000"/>
              <a:buChar char="•"/>
              <a:defRPr sz="1600">
                <a:solidFill>
                  <a:srgbClr val="26E9FF"/>
                </a:solidFill>
              </a:defRPr>
            </a:pPr>
            <a:r>
              <a:t>Global method (top right corner; special case of MGC) is very fragile: 1 missing sample destroys significance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/>
        </p:nvSpPr>
        <p:spPr>
          <a:xfrm>
            <a:off x="2527929" y="333752"/>
            <a:ext cx="7948942" cy="8490402"/>
          </a:xfrm>
          <a:prstGeom prst="roundRect">
            <a:avLst>
              <a:gd name="adj" fmla="val 15000"/>
            </a:avLst>
          </a:prstGeom>
          <a:gradFill>
            <a:gsLst>
              <a:gs pos="0">
                <a:srgbClr val="FBFBFB"/>
              </a:gs>
              <a:gs pos="100000">
                <a:srgbClr val="DCDEE0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pic>
        <p:nvPicPr>
          <p:cNvPr id="146" name="fig1.pdf"/>
          <p:cNvPicPr>
            <a:picLocks noChangeAspect="1"/>
          </p:cNvPicPr>
          <p:nvPr/>
        </p:nvPicPr>
        <p:blipFill>
          <a:blip r:embed="rId2">
            <a:extLst/>
          </a:blip>
          <a:srcRect l="9882" t="18147" r="17091" b="19032"/>
          <a:stretch>
            <a:fillRect/>
          </a:stretch>
        </p:blipFill>
        <p:spPr>
          <a:xfrm>
            <a:off x="2829917" y="612432"/>
            <a:ext cx="7345069" cy="817683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/>
        </p:nvSpPr>
        <p:spPr>
          <a:xfrm>
            <a:off x="349860" y="351334"/>
            <a:ext cx="12305080" cy="8551863"/>
          </a:xfrm>
          <a:prstGeom prst="roundRect">
            <a:avLst>
              <a:gd name="adj" fmla="val 14043"/>
            </a:avLst>
          </a:prstGeom>
          <a:gradFill>
            <a:gsLst>
              <a:gs pos="0">
                <a:srgbClr val="FBFBFB"/>
              </a:gs>
              <a:gs pos="100000">
                <a:srgbClr val="DCDEE0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pic>
        <p:nvPicPr>
          <p:cNvPr id="149" name="fig1.pdf"/>
          <p:cNvPicPr>
            <a:picLocks noChangeAspect="1"/>
          </p:cNvPicPr>
          <p:nvPr/>
        </p:nvPicPr>
        <p:blipFill>
          <a:blip r:embed="rId2">
            <a:extLst/>
          </a:blip>
          <a:srcRect l="8585" t="27309" r="10096" b="28225"/>
          <a:stretch>
            <a:fillRect/>
          </a:stretch>
        </p:blipFill>
        <p:spPr>
          <a:xfrm>
            <a:off x="627300" y="495281"/>
            <a:ext cx="12085289" cy="85518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Law of Large Graphs</a:t>
            </a:r>
          </a:p>
        </p:txBody>
      </p:sp>
      <p:sp>
        <p:nvSpPr>
          <p:cNvPr id="152" name="Shape 152"/>
          <p:cNvSpPr/>
          <p:nvPr>
            <p:ph type="body" sz="half" idx="1"/>
          </p:nvPr>
        </p:nvSpPr>
        <p:spPr>
          <a:xfrm>
            <a:off x="880358" y="2944852"/>
            <a:ext cx="5026965" cy="6112493"/>
          </a:xfrm>
          <a:prstGeom prst="rect">
            <a:avLst/>
          </a:prstGeom>
        </p:spPr>
        <p:txBody>
          <a:bodyPr/>
          <a:lstStyle/>
          <a:p>
            <a:pPr marL="284479" indent="-284479" defTabSz="373887">
              <a:spcBef>
                <a:spcPts val="2600"/>
              </a:spcBef>
              <a:defRPr sz="2304"/>
            </a:pPr>
            <a:r>
              <a:t>Average connectome is a key result of the $40M Human Connectome Project</a:t>
            </a:r>
          </a:p>
          <a:p>
            <a:pPr marL="284479" indent="-284479" defTabSz="373887">
              <a:spcBef>
                <a:spcPts val="2600"/>
              </a:spcBef>
              <a:defRPr sz="2304"/>
            </a:pPr>
            <a:r>
              <a:t>For nearly all studies, sample size is small, and for all clinical studies, cohort size is even smaller (~5)</a:t>
            </a:r>
          </a:p>
          <a:p>
            <a:pPr marL="284479" indent="-284479" defTabSz="373887">
              <a:spcBef>
                <a:spcPts val="2600"/>
              </a:spcBef>
              <a:defRPr sz="2304"/>
            </a:pPr>
            <a:r>
              <a:t>Proved our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low-rank estimator</a:t>
            </a:r>
            <a:r>
              <a:t> is asymptotically more efficient (smaller errorbars) than the naive estimator</a:t>
            </a:r>
          </a:p>
          <a:p>
            <a:pPr marL="284479" indent="-284479" defTabSz="373887">
              <a:spcBef>
                <a:spcPts val="2600"/>
              </a:spcBef>
              <a:defRPr sz="2304"/>
            </a:pPr>
            <a:r>
              <a:t>In practice, our low-rank estimator  for connectomes yields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better estimates whenever sample size is &lt; 10 </a:t>
            </a:r>
            <a:r>
              <a:t>(which is typical)</a:t>
            </a:r>
          </a:p>
        </p:txBody>
      </p:sp>
      <p:grpSp>
        <p:nvGrpSpPr>
          <p:cNvPr id="156" name="Group 156"/>
          <p:cNvGrpSpPr/>
          <p:nvPr/>
        </p:nvGrpSpPr>
        <p:grpSpPr>
          <a:xfrm>
            <a:off x="6347629" y="3207108"/>
            <a:ext cx="6441713" cy="5091984"/>
            <a:chOff x="0" y="0"/>
            <a:chExt cx="6441711" cy="5091982"/>
          </a:xfrm>
        </p:grpSpPr>
        <p:sp>
          <p:nvSpPr>
            <p:cNvPr id="153" name="Shape 153"/>
            <p:cNvSpPr/>
            <p:nvPr/>
          </p:nvSpPr>
          <p:spPr>
            <a:xfrm>
              <a:off x="0" y="0"/>
              <a:ext cx="6441712" cy="5091983"/>
            </a:xfrm>
            <a:prstGeom prst="roundRect">
              <a:avLst>
                <a:gd name="adj" fmla="val 15195"/>
              </a:avLst>
            </a:prstGeom>
            <a:gradFill flip="none" rotWithShape="1">
              <a:gsLst>
                <a:gs pos="0">
                  <a:srgbClr val="FBFBFB"/>
                </a:gs>
                <a:gs pos="100000">
                  <a:srgbClr val="DCDEE0"/>
                </a:gs>
              </a:gsLst>
              <a:lin ang="5400000" scaled="0"/>
            </a:gradFill>
            <a:ln w="12700" cap="flat">
              <a:noFill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pic>
          <p:nvPicPr>
            <p:cNvPr id="154" name="Matrix_desikan_m5.pd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9364" y="140400"/>
              <a:ext cx="6057532" cy="208227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5" name="corr_data_MSE_CPAC200.pdf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94829" y="2284329"/>
              <a:ext cx="5526602" cy="251209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MRI Batch effect</a:t>
            </a:r>
          </a:p>
        </p:txBody>
      </p:sp>
      <p:sp>
        <p:nvSpPr>
          <p:cNvPr id="159" name="Shape 159"/>
          <p:cNvSpPr/>
          <p:nvPr>
            <p:ph type="body" sz="half" idx="1"/>
          </p:nvPr>
        </p:nvSpPr>
        <p:spPr>
          <a:xfrm>
            <a:off x="880357" y="2944852"/>
            <a:ext cx="5026966" cy="6112493"/>
          </a:xfrm>
          <a:prstGeom prst="rect">
            <a:avLst/>
          </a:prstGeom>
        </p:spPr>
        <p:txBody>
          <a:bodyPr/>
          <a:lstStyle/>
          <a:p>
            <a:pPr marL="280034" indent="-280034" defTabSz="368045">
              <a:spcBef>
                <a:spcPts val="2600"/>
              </a:spcBef>
              <a:defRPr sz="2268"/>
            </a:pPr>
            <a:r>
              <a:t>Batch effects are sources of variance due to experimental conditions</a:t>
            </a:r>
          </a:p>
          <a:p>
            <a:pPr marL="280034" indent="-280034" defTabSz="368045">
              <a:spcBef>
                <a:spcPts val="2600"/>
              </a:spcBef>
              <a:defRPr sz="2268"/>
            </a:pPr>
            <a:r>
              <a:t>For clinical utility, batch effects must be mitigated</a:t>
            </a:r>
          </a:p>
          <a:p>
            <a:pPr marL="280034" indent="-280034" defTabSz="368045">
              <a:spcBef>
                <a:spcPts val="2600"/>
              </a:spcBef>
              <a:defRPr sz="2268"/>
            </a:pPr>
            <a:r>
              <a:t>Removing batch effects is the key statistical step to move from research to clinic</a:t>
            </a:r>
          </a:p>
          <a:p>
            <a:pPr marL="280034" indent="-280034" defTabSz="368045">
              <a:spcBef>
                <a:spcPts val="2600"/>
              </a:spcBef>
              <a:defRPr sz="2268"/>
            </a:pPr>
            <a:r>
              <a:t>We demonstrate using 15 different datasets processed the exact same way that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batch effects completely eliminate signal</a:t>
            </a:r>
            <a:endParaRPr b="1">
              <a:latin typeface="Helvetica"/>
              <a:ea typeface="Helvetica"/>
              <a:cs typeface="Helvetica"/>
              <a:sym typeface="Helvetica"/>
            </a:endParaRPr>
          </a:p>
          <a:p>
            <a:pPr marL="280034" indent="-280034" defTabSz="368045">
              <a:spcBef>
                <a:spcPts val="2600"/>
              </a:spcBef>
              <a:defRPr sz="2268"/>
            </a:pPr>
            <a:r>
              <a:t>Standard methods for batch removal failed</a:t>
            </a:r>
          </a:p>
        </p:txBody>
      </p:sp>
      <p:pic>
        <p:nvPicPr>
          <p:cNvPr id="160" name="knn_vectorgraph_class_errorbars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6533902" y="3503709"/>
            <a:ext cx="6259859" cy="36647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type="title"/>
          </p:nvPr>
        </p:nvSpPr>
        <p:spPr>
          <a:xfrm>
            <a:off x="952500" y="444500"/>
            <a:ext cx="11099800" cy="1493885"/>
          </a:xfrm>
          <a:prstGeom prst="rect">
            <a:avLst/>
          </a:prstGeom>
        </p:spPr>
        <p:txBody>
          <a:bodyPr/>
          <a:lstStyle>
            <a:lvl1pPr defTabSz="414781">
              <a:defRPr sz="5680"/>
            </a:lvl1pPr>
          </a:lstStyle>
          <a:p>
            <a:pPr/>
            <a:r>
              <a:t>Multimodal Nonlinear Registration</a:t>
            </a:r>
          </a:p>
        </p:txBody>
      </p:sp>
      <p:sp>
        <p:nvSpPr>
          <p:cNvPr id="163" name="Shape 163"/>
          <p:cNvSpPr/>
          <p:nvPr>
            <p:ph type="body" sz="half" idx="1"/>
          </p:nvPr>
        </p:nvSpPr>
        <p:spPr>
          <a:xfrm>
            <a:off x="880357" y="2728810"/>
            <a:ext cx="6755331" cy="6048580"/>
          </a:xfrm>
          <a:prstGeom prst="rect">
            <a:avLst/>
          </a:prstGeom>
        </p:spPr>
        <p:txBody>
          <a:bodyPr/>
          <a:lstStyle/>
          <a:p>
            <a:pPr marL="324485" indent="-324485" defTabSz="426466">
              <a:spcBef>
                <a:spcPts val="3000"/>
              </a:spcBef>
              <a:defRPr sz="2628"/>
            </a:pPr>
            <a:r>
              <a:t>CLARITY brains are increasingly important</a:t>
            </a:r>
          </a:p>
          <a:p>
            <a:pPr marL="324485" indent="-324485" defTabSz="426466">
              <a:spcBef>
                <a:spcPts val="3000"/>
              </a:spcBef>
              <a:defRPr sz="2628"/>
            </a:pPr>
            <a:r>
              <a:t>Registering to one another and histology atlases is key to understanding</a:t>
            </a:r>
          </a:p>
          <a:p>
            <a:pPr marL="324485" indent="-324485" defTabSz="426466">
              <a:spcBef>
                <a:spcPts val="3000"/>
              </a:spcBef>
              <a:defRPr sz="2628"/>
            </a:pPr>
            <a:r>
              <a:t>Multimodal data are bright in different places</a:t>
            </a:r>
          </a:p>
          <a:p>
            <a:pPr marL="324485" indent="-324485" defTabSz="426466">
              <a:spcBef>
                <a:spcPts val="3000"/>
              </a:spcBef>
              <a:defRPr sz="2628"/>
            </a:pPr>
            <a:r>
              <a:t>Squared Error Nonlinear registration (LDDMM) maps bright spots to bright spots, which fails (top figure)</a:t>
            </a:r>
          </a:p>
          <a:p>
            <a:pPr marL="324485" indent="-324485" defTabSz="426466">
              <a:spcBef>
                <a:spcPts val="3000"/>
              </a:spcBef>
              <a:defRPr sz="2628"/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Mutual information LDDMM</a:t>
            </a:r>
            <a:r>
              <a:t> solves this problem (bottom figure)</a:t>
            </a:r>
          </a:p>
        </p:txBody>
      </p:sp>
      <p:pic>
        <p:nvPicPr>
          <p:cNvPr id="164" name="Screen Shot 2016-08-10 at 1.38.2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36047" y="1824348"/>
            <a:ext cx="3936746" cy="37455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Screen Shot 2016-08-10 at 1.38.40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36913" y="5808137"/>
            <a:ext cx="3935014" cy="37508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